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85" r:id="rId3"/>
    <p:sldId id="259" r:id="rId4"/>
    <p:sldId id="372" r:id="rId5"/>
    <p:sldId id="373" r:id="rId6"/>
    <p:sldId id="261" r:id="rId7"/>
    <p:sldId id="332" r:id="rId8"/>
    <p:sldId id="374" r:id="rId9"/>
    <p:sldId id="375" r:id="rId10"/>
    <p:sldId id="376" r:id="rId11"/>
    <p:sldId id="377" r:id="rId12"/>
    <p:sldId id="378" r:id="rId13"/>
    <p:sldId id="379" r:id="rId14"/>
    <p:sldId id="333" r:id="rId15"/>
    <p:sldId id="354" r:id="rId16"/>
    <p:sldId id="355" r:id="rId17"/>
    <p:sldId id="305" r:id="rId18"/>
    <p:sldId id="398" r:id="rId19"/>
    <p:sldId id="303" r:id="rId20"/>
    <p:sldId id="371" r:id="rId21"/>
    <p:sldId id="321" r:id="rId22"/>
    <p:sldId id="324" r:id="rId23"/>
    <p:sldId id="344" r:id="rId24"/>
    <p:sldId id="380" r:id="rId25"/>
    <p:sldId id="381" r:id="rId26"/>
    <p:sldId id="382" r:id="rId27"/>
    <p:sldId id="383" r:id="rId28"/>
    <p:sldId id="362" r:id="rId29"/>
    <p:sldId id="393" r:id="rId30"/>
    <p:sldId id="335" r:id="rId31"/>
    <p:sldId id="339" r:id="rId32"/>
    <p:sldId id="340" r:id="rId33"/>
    <p:sldId id="388" r:id="rId34"/>
    <p:sldId id="384" r:id="rId35"/>
    <p:sldId id="385" r:id="rId36"/>
    <p:sldId id="386" r:id="rId37"/>
    <p:sldId id="387" r:id="rId38"/>
    <p:sldId id="337" r:id="rId39"/>
    <p:sldId id="394" r:id="rId40"/>
    <p:sldId id="395" r:id="rId41"/>
    <p:sldId id="389" r:id="rId42"/>
    <p:sldId id="390" r:id="rId43"/>
    <p:sldId id="391" r:id="rId44"/>
    <p:sldId id="392" r:id="rId45"/>
    <p:sldId id="396" r:id="rId46"/>
    <p:sldId id="397" r:id="rId47"/>
    <p:sldId id="279" r:id="rId48"/>
  </p:sldIdLst>
  <p:sldSz cx="9144000" cy="6858000" type="screen4x3"/>
  <p:notesSz cx="6858000" cy="9144000"/>
  <p:embeddedFontLst>
    <p:embeddedFont>
      <p:font typeface="Sniglet" panose="020B0604020202020204" charset="0"/>
      <p:regular r:id="rId50"/>
    </p:embeddedFont>
    <p:embeddedFont>
      <p:font typeface="Dosis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9707" autoAdjust="0"/>
  </p:normalViewPr>
  <p:slideViewPr>
    <p:cSldViewPr>
      <p:cViewPr varScale="1">
        <p:scale>
          <a:sx n="70" d="100"/>
          <a:sy n="70" d="100"/>
        </p:scale>
        <p:origin x="-1843" y="-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Welcome</a:t>
            </a:r>
            <a:r>
              <a:rPr lang="es-ES" dirty="0"/>
              <a:t> to </a:t>
            </a:r>
            <a:r>
              <a:rPr lang="es-ES" dirty="0" err="1"/>
              <a:t>ClimbCode’s</a:t>
            </a:r>
            <a:r>
              <a:rPr lang="es-ES" dirty="0"/>
              <a:t> </a:t>
            </a:r>
            <a:r>
              <a:rPr lang="es-ES" dirty="0" err="1"/>
              <a:t>exposition</a:t>
            </a:r>
            <a:r>
              <a:rPr lang="es-ES" dirty="0"/>
              <a:t>. 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software </a:t>
            </a:r>
            <a:r>
              <a:rPr lang="es-ES" baseline="0" dirty="0" err="1"/>
              <a:t>Engineers</a:t>
            </a:r>
            <a:r>
              <a:rPr lang="es-ES" baseline="0" dirty="0"/>
              <a:t>: Andrés Fernández, Alejandro Garrido…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Miguel Ángel</a:t>
            </a:r>
            <a:r>
              <a:rPr lang="es-ES" baseline="0" dirty="0"/>
              <a:t> Baños,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Jesús Sosa. </a:t>
            </a:r>
            <a:r>
              <a:rPr lang="es-ES" dirty="0" err="1"/>
              <a:t>These</a:t>
            </a:r>
            <a:r>
              <a:rPr lang="es-ES" dirty="0"/>
              <a:t> are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seven</a:t>
            </a:r>
            <a:r>
              <a:rPr lang="es-ES" dirty="0"/>
              <a:t> </a:t>
            </a:r>
            <a:r>
              <a:rPr lang="es-ES" dirty="0" err="1"/>
              <a:t>members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idea of </a:t>
            </a:r>
            <a:r>
              <a:rPr lang="es-ES" baseline="0" dirty="0" err="1"/>
              <a:t>ClimbCode</a:t>
            </a:r>
            <a:r>
              <a:rPr lang="es-ES" baseline="0" dirty="0"/>
              <a:t>, and </a:t>
            </a:r>
            <a:r>
              <a:rPr lang="es-ES" baseline="0" dirty="0" err="1"/>
              <a:t>its</a:t>
            </a:r>
            <a:r>
              <a:rPr lang="es-ES" baseline="0" dirty="0"/>
              <a:t> principal </a:t>
            </a:r>
            <a:r>
              <a:rPr lang="es-ES" baseline="0" dirty="0" err="1"/>
              <a:t>features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a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plataform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absolutely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! And </a:t>
            </a: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being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, are </a:t>
            </a:r>
            <a:r>
              <a:rPr lang="es-ES" baseline="0" dirty="0" err="1"/>
              <a:t>interactive</a:t>
            </a:r>
            <a:r>
              <a:rPr lang="es-ES" baseline="0" dirty="0"/>
              <a:t> and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without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come to </a:t>
            </a:r>
            <a:r>
              <a:rPr lang="es-ES" baseline="0" dirty="0" err="1"/>
              <a:t>scene</a:t>
            </a:r>
            <a:r>
              <a:rPr lang="es-ES" baseline="0" dirty="0"/>
              <a:t>.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buy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and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volume</a:t>
            </a:r>
            <a:r>
              <a:rPr lang="es-ES" baseline="0" dirty="0"/>
              <a:t> of </a:t>
            </a:r>
            <a:r>
              <a:rPr lang="es-ES" baseline="0" dirty="0" err="1"/>
              <a:t>content</a:t>
            </a:r>
            <a:r>
              <a:rPr lang="es-ES" baseline="0" dirty="0"/>
              <a:t> to use in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</a:t>
            </a:r>
            <a:r>
              <a:rPr lang="es-ES" baseline="0" dirty="0"/>
              <a:t> </a:t>
            </a:r>
            <a:r>
              <a:rPr lang="es-ES" baseline="0" dirty="0" err="1"/>
              <a:t>acquires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can use </a:t>
            </a:r>
            <a:r>
              <a:rPr lang="es-ES" baseline="0" dirty="0" err="1"/>
              <a:t>then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do </a:t>
            </a:r>
            <a:r>
              <a:rPr lang="es-ES" baseline="0" dirty="0" err="1"/>
              <a:t>them</a:t>
            </a:r>
            <a:r>
              <a:rPr lang="es-ES" baseline="0" dirty="0"/>
              <a:t> and use </a:t>
            </a:r>
            <a:r>
              <a:rPr lang="es-ES" baseline="0" dirty="0" err="1"/>
              <a:t>them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addition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. </a:t>
            </a:r>
            <a:r>
              <a:rPr lang="es-ES" baseline="0" dirty="0" smtClean="0"/>
              <a:t>As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</a:t>
            </a:r>
            <a:r>
              <a:rPr lang="es-ES" baseline="0" dirty="0" smtClean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upload</a:t>
            </a:r>
            <a:r>
              <a:rPr lang="es-ES" baseline="0" dirty="0"/>
              <a:t> and </a:t>
            </a:r>
            <a:r>
              <a:rPr lang="es-ES" baseline="0" dirty="0" err="1"/>
              <a:t>download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</a:t>
            </a:r>
            <a:r>
              <a:rPr lang="es-ES" baseline="0" dirty="0"/>
              <a:t> </a:t>
            </a:r>
            <a:r>
              <a:rPr lang="es-ES" baseline="0" dirty="0" err="1"/>
              <a:t>acquires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can use </a:t>
            </a:r>
            <a:r>
              <a:rPr lang="es-ES" baseline="0" dirty="0" err="1"/>
              <a:t>then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do </a:t>
            </a:r>
            <a:r>
              <a:rPr lang="es-ES" baseline="0" dirty="0" err="1"/>
              <a:t>them</a:t>
            </a:r>
            <a:r>
              <a:rPr lang="es-ES" baseline="0" dirty="0"/>
              <a:t> and use </a:t>
            </a:r>
            <a:r>
              <a:rPr lang="es-ES" baseline="0" dirty="0" err="1"/>
              <a:t>them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addition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. </a:t>
            </a:r>
            <a:r>
              <a:rPr lang="es-ES" baseline="0" dirty="0" smtClean="0"/>
              <a:t>As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</a:t>
            </a:r>
            <a:r>
              <a:rPr lang="es-ES" baseline="0" dirty="0" smtClean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upload</a:t>
            </a:r>
            <a:r>
              <a:rPr lang="es-ES" baseline="0" dirty="0"/>
              <a:t> and </a:t>
            </a:r>
            <a:r>
              <a:rPr lang="es-ES" baseline="0" dirty="0" err="1"/>
              <a:t>download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And </a:t>
            </a:r>
            <a:r>
              <a:rPr lang="es-ES" baseline="0" dirty="0" err="1"/>
              <a:t>last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least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administrators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new </a:t>
            </a:r>
            <a:r>
              <a:rPr lang="es-ES" baseline="0" dirty="0" err="1" smtClean="0"/>
              <a:t>schools</a:t>
            </a:r>
            <a:r>
              <a:rPr lang="es-ES" baseline="0" dirty="0"/>
              <a:t>.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</a:t>
            </a:r>
            <a:r>
              <a:rPr lang="es-ES" baseline="0" dirty="0" smtClean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: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introduce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 </a:t>
            </a:r>
            <a:r>
              <a:rPr lang="es-ES" baseline="0" dirty="0" err="1"/>
              <a:t>Next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idea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ClimCode</a:t>
            </a:r>
            <a:r>
              <a:rPr lang="es-ES" baseline="0" dirty="0"/>
              <a:t> </a:t>
            </a:r>
            <a:r>
              <a:rPr lang="es-ES" baseline="0" dirty="0" err="1"/>
              <a:t>represents</a:t>
            </a:r>
            <a:r>
              <a:rPr lang="es-ES" baseline="0" dirty="0"/>
              <a:t> and </a:t>
            </a:r>
            <a:r>
              <a:rPr lang="es-ES" baseline="0" dirty="0" err="1"/>
              <a:t>which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Minimum</a:t>
            </a:r>
            <a:r>
              <a:rPr lang="es-ES" baseline="0" dirty="0"/>
              <a:t> Viable </a:t>
            </a:r>
            <a:r>
              <a:rPr lang="es-ES" baseline="0" dirty="0" err="1"/>
              <a:t>Product</a:t>
            </a:r>
            <a:r>
              <a:rPr lang="es-ES" baseline="0" dirty="0"/>
              <a:t>.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skip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business</a:t>
            </a:r>
            <a:r>
              <a:rPr lang="es-ES" baseline="0" dirty="0"/>
              <a:t> </a:t>
            </a:r>
            <a:r>
              <a:rPr lang="es-ES" baseline="0" dirty="0" err="1"/>
              <a:t>environment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followed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achieve</a:t>
            </a:r>
            <a:r>
              <a:rPr lang="es-ES" baseline="0" dirty="0"/>
              <a:t> </a:t>
            </a:r>
            <a:r>
              <a:rPr lang="es-ES" baseline="0" dirty="0" err="1"/>
              <a:t>profit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 </a:t>
            </a: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speak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methodology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followed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has to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idea and use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understimate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difficulty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delay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acceptance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mind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much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in </a:t>
            </a:r>
            <a:r>
              <a:rPr lang="es-ES" baseline="0" dirty="0" err="1"/>
              <a:t>practice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Then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in </a:t>
            </a:r>
            <a:r>
              <a:rPr lang="es-ES" baseline="0" dirty="0" err="1"/>
              <a:t>the</a:t>
            </a:r>
            <a:r>
              <a:rPr lang="es-ES" baseline="0" dirty="0"/>
              <a:t> 4 </a:t>
            </a:r>
            <a:r>
              <a:rPr lang="es-ES" baseline="0" dirty="0" err="1"/>
              <a:t>months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smtClean="0"/>
              <a:t>16000€ in </a:t>
            </a:r>
            <a:r>
              <a:rPr lang="es-ES" baseline="0" dirty="0" err="1"/>
              <a:t>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refer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team’s</a:t>
            </a:r>
            <a:r>
              <a:rPr lang="es-ES" baseline="0" dirty="0"/>
              <a:t> salaries.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case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4750€ 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co-working</a:t>
            </a:r>
            <a:r>
              <a:rPr lang="es-ES" baseline="0" dirty="0"/>
              <a:t> </a:t>
            </a:r>
            <a:r>
              <a:rPr lang="es-ES" baseline="0" dirty="0" err="1" smtClean="0"/>
              <a:t>spaces</a:t>
            </a:r>
            <a:r>
              <a:rPr lang="es-ES" baseline="0" dirty="0" smtClean="0"/>
              <a:t>, </a:t>
            </a:r>
            <a:r>
              <a:rPr lang="es-ES" baseline="0" dirty="0"/>
              <a:t>hosting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application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amortizations</a:t>
            </a:r>
            <a:r>
              <a:rPr lang="es-ES" baseline="0" dirty="0" smtClean="0"/>
              <a:t>.</a:t>
            </a: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marketing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4150€</a:t>
            </a:r>
            <a:endParaRPr lang="es-E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a total of </a:t>
            </a:r>
            <a:r>
              <a:rPr lang="es-ES" baseline="0" dirty="0" smtClean="0"/>
              <a:t>24900€.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4150</a:t>
            </a:r>
            <a:r>
              <a:rPr lang="es-ES" baseline="0" dirty="0"/>
              <a:t>€ </a:t>
            </a:r>
            <a:r>
              <a:rPr lang="es-ES" baseline="0" dirty="0" err="1"/>
              <a:t>saved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a total </a:t>
            </a:r>
            <a:r>
              <a:rPr lang="es-ES" baseline="0"/>
              <a:t>of </a:t>
            </a:r>
            <a:r>
              <a:rPr lang="es-ES" baseline="0" smtClean="0"/>
              <a:t>29050€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data,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do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recover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investment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to do so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selling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to </a:t>
            </a:r>
            <a:r>
              <a:rPr lang="es-ES" baseline="0" dirty="0" err="1"/>
              <a:t>schools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active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year</a:t>
            </a:r>
            <a:r>
              <a:rPr lang="es-ES" baseline="0" dirty="0"/>
              <a:t> and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entire</a:t>
            </a:r>
            <a:r>
              <a:rPr lang="es-ES" baseline="0" dirty="0"/>
              <a:t>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year</a:t>
            </a:r>
            <a:r>
              <a:rPr lang="es-ES" baseline="0" dirty="0"/>
              <a:t>, </a:t>
            </a:r>
            <a:r>
              <a:rPr lang="es-ES" baseline="0" dirty="0" err="1"/>
              <a:t>renewing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services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can be </a:t>
            </a:r>
            <a:r>
              <a:rPr lang="es-ES" baseline="0" dirty="0" err="1" smtClean="0"/>
              <a:t>increased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. 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acting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motivation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As a</a:t>
            </a:r>
            <a:r>
              <a:rPr lang="es-ES" baseline="0" dirty="0" smtClean="0"/>
              <a:t> </a:t>
            </a:r>
            <a:r>
              <a:rPr lang="es-ES" dirty="0" err="1" smtClean="0"/>
              <a:t>clarification</a:t>
            </a:r>
            <a:r>
              <a:rPr lang="es-ES" dirty="0" smtClean="0"/>
              <a:t>,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previous</a:t>
            </a:r>
            <a:r>
              <a:rPr lang="es-ES" dirty="0" smtClean="0"/>
              <a:t> </a:t>
            </a:r>
            <a:r>
              <a:rPr lang="es-ES" dirty="0" err="1" smtClean="0"/>
              <a:t>transactions</a:t>
            </a:r>
            <a:r>
              <a:rPr lang="es-ES" dirty="0" smtClean="0"/>
              <a:t> </a:t>
            </a:r>
            <a:r>
              <a:rPr lang="es-ES" dirty="0" err="1" smtClean="0"/>
              <a:t>mentioned</a:t>
            </a:r>
            <a:r>
              <a:rPr lang="es-ES" dirty="0" smtClean="0"/>
              <a:t> are </a:t>
            </a:r>
            <a:r>
              <a:rPr lang="es-ES" dirty="0" err="1" smtClean="0"/>
              <a:t>made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PayPal,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integrated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As a</a:t>
            </a:r>
            <a:r>
              <a:rPr lang="es-ES" baseline="0" dirty="0" smtClean="0"/>
              <a:t> </a:t>
            </a:r>
            <a:r>
              <a:rPr lang="es-ES" dirty="0" err="1" smtClean="0"/>
              <a:t>clarification</a:t>
            </a:r>
            <a:r>
              <a:rPr lang="es-ES" dirty="0" smtClean="0"/>
              <a:t>,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previous</a:t>
            </a:r>
            <a:r>
              <a:rPr lang="es-ES" dirty="0" smtClean="0"/>
              <a:t> </a:t>
            </a:r>
            <a:r>
              <a:rPr lang="es-ES" dirty="0" err="1" smtClean="0"/>
              <a:t>transactions</a:t>
            </a:r>
            <a:r>
              <a:rPr lang="es-ES" dirty="0" smtClean="0"/>
              <a:t> </a:t>
            </a:r>
            <a:r>
              <a:rPr lang="es-ES" dirty="0" err="1" smtClean="0"/>
              <a:t>mentioned</a:t>
            </a:r>
            <a:r>
              <a:rPr lang="es-ES" dirty="0" smtClean="0"/>
              <a:t> are </a:t>
            </a:r>
            <a:r>
              <a:rPr lang="es-ES" dirty="0" err="1" smtClean="0"/>
              <a:t>made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PayPal,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integrated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idea of </a:t>
            </a:r>
            <a:r>
              <a:rPr lang="es-ES" baseline="0" dirty="0" err="1"/>
              <a:t>ClimbCode</a:t>
            </a:r>
            <a:r>
              <a:rPr lang="es-ES" baseline="0" dirty="0"/>
              <a:t>, and </a:t>
            </a:r>
            <a:r>
              <a:rPr lang="es-ES" baseline="0" dirty="0" err="1"/>
              <a:t>its</a:t>
            </a:r>
            <a:r>
              <a:rPr lang="es-ES" baseline="0" dirty="0"/>
              <a:t> principal </a:t>
            </a:r>
            <a:r>
              <a:rPr lang="es-ES" baseline="0" dirty="0" err="1"/>
              <a:t>features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Finally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follow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use,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development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Pyhton</a:t>
            </a:r>
            <a:r>
              <a:rPr lang="es-ES" baseline="0" dirty="0"/>
              <a:t>, Django and </a:t>
            </a:r>
            <a:r>
              <a:rPr lang="es-ES" baseline="0" dirty="0" err="1"/>
              <a:t>PostgreSQL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smtClean="0"/>
              <a:t>and JavaScript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 smtClean="0"/>
              <a:t>excercise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expert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enough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experience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smtClean="0"/>
              <a:t>them.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Regarding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use of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follow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documentation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generated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Regarding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use of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follow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documentation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generated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Finally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follow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16%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estimated</a:t>
            </a:r>
            <a:r>
              <a:rPr lang="es-ES" baseline="0" dirty="0" smtClean="0"/>
              <a:t> (4688€),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expected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best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cases,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spend</a:t>
            </a:r>
            <a:r>
              <a:rPr lang="es-ES" dirty="0" smtClean="0"/>
              <a:t> </a:t>
            </a:r>
            <a:r>
              <a:rPr lang="es-ES" dirty="0" err="1" smtClean="0"/>
              <a:t>half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</a:t>
            </a:r>
            <a:r>
              <a:rPr lang="es-ES" dirty="0" err="1" smtClean="0"/>
              <a:t>budgeted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terms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 the worst of the cases, on the other hand, we expect to spend</a:t>
            </a:r>
            <a:r>
              <a:rPr lang="en-US" baseline="0" dirty="0" smtClean="0"/>
              <a:t> twice</a:t>
            </a:r>
            <a:r>
              <a:rPr lang="en-US" dirty="0" smtClean="0"/>
              <a:t> the amount budgeted</a:t>
            </a:r>
            <a:r>
              <a:rPr lang="en-US" baseline="0" dirty="0" smtClean="0"/>
              <a:t> both in terms of hours and money.</a:t>
            </a:r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use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 SCRUM as a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3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do so. </a:t>
            </a:r>
            <a:r>
              <a:rPr lang="es-ES" baseline="0" dirty="0" err="1"/>
              <a:t>T</a:t>
            </a:r>
            <a:r>
              <a:rPr lang="es-ES" baseline="0" dirty="0" err="1" smtClean="0"/>
              <a:t>he</a:t>
            </a:r>
            <a:r>
              <a:rPr lang="es-ES" baseline="0" dirty="0" smtClean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CRUD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 in </a:t>
            </a:r>
            <a:r>
              <a:rPr lang="es-ES" baseline="0" dirty="0" err="1"/>
              <a:t>this</a:t>
            </a:r>
            <a:r>
              <a:rPr lang="es-ES" baseline="0" dirty="0"/>
              <a:t> sprint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creating</a:t>
            </a:r>
            <a:r>
              <a:rPr lang="es-ES" baseline="0" dirty="0"/>
              <a:t> and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. As a </a:t>
            </a:r>
            <a:r>
              <a:rPr lang="es-ES" baseline="0" dirty="0" err="1"/>
              <a:t>result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manage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subjects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administrator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(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) and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programmer</a:t>
            </a:r>
            <a:r>
              <a:rPr lang="es-ES" baseline="0" dirty="0"/>
              <a:t>, do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student</a:t>
            </a:r>
            <a:r>
              <a:rPr lang="es-ES" baseline="0" dirty="0"/>
              <a:t>, and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group</a:t>
            </a:r>
            <a:r>
              <a:rPr lang="es-ES" baseline="0" dirty="0"/>
              <a:t> of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persist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use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 SCRUM as a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3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do so. </a:t>
            </a:r>
            <a:r>
              <a:rPr lang="es-ES" baseline="0" dirty="0" err="1"/>
              <a:t>T</a:t>
            </a:r>
            <a:r>
              <a:rPr lang="es-ES" baseline="0" dirty="0" err="1" smtClean="0"/>
              <a:t>he</a:t>
            </a:r>
            <a:r>
              <a:rPr lang="es-ES" baseline="0" dirty="0" smtClean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CRUD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 in </a:t>
            </a:r>
            <a:r>
              <a:rPr lang="es-ES" baseline="0" dirty="0" err="1"/>
              <a:t>this</a:t>
            </a:r>
            <a:r>
              <a:rPr lang="es-ES" baseline="0" dirty="0"/>
              <a:t> sprint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creating</a:t>
            </a:r>
            <a:r>
              <a:rPr lang="es-ES" baseline="0" dirty="0"/>
              <a:t> and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. As a </a:t>
            </a:r>
            <a:r>
              <a:rPr lang="es-ES" baseline="0" dirty="0" err="1"/>
              <a:t>result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manage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subjects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administrator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(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) and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programmer</a:t>
            </a:r>
            <a:r>
              <a:rPr lang="es-ES" baseline="0" dirty="0"/>
              <a:t>, do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student</a:t>
            </a:r>
            <a:r>
              <a:rPr lang="es-ES" baseline="0" dirty="0"/>
              <a:t>, and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group</a:t>
            </a:r>
            <a:r>
              <a:rPr lang="es-ES" baseline="0" dirty="0"/>
              <a:t> of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persist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a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plataform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use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 SCRUM as a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3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do so. </a:t>
            </a:r>
            <a:r>
              <a:rPr lang="es-ES" baseline="0" dirty="0" err="1"/>
              <a:t>T</a:t>
            </a:r>
            <a:r>
              <a:rPr lang="es-ES" baseline="0" dirty="0" err="1" smtClean="0"/>
              <a:t>he</a:t>
            </a:r>
            <a:r>
              <a:rPr lang="es-ES" baseline="0" dirty="0" smtClean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CRUD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 in </a:t>
            </a:r>
            <a:r>
              <a:rPr lang="es-ES" baseline="0" dirty="0" err="1"/>
              <a:t>this</a:t>
            </a:r>
            <a:r>
              <a:rPr lang="es-ES" baseline="0" dirty="0"/>
              <a:t> sprint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creating</a:t>
            </a:r>
            <a:r>
              <a:rPr lang="es-ES" baseline="0" dirty="0"/>
              <a:t> and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. As a </a:t>
            </a:r>
            <a:r>
              <a:rPr lang="es-ES" baseline="0" dirty="0" err="1"/>
              <a:t>result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manage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subjects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administrator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(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) and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programmer</a:t>
            </a:r>
            <a:r>
              <a:rPr lang="es-ES" baseline="0" dirty="0"/>
              <a:t>, do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student</a:t>
            </a:r>
            <a:r>
              <a:rPr lang="es-ES" baseline="0" dirty="0"/>
              <a:t>, and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group</a:t>
            </a:r>
            <a:r>
              <a:rPr lang="es-ES" baseline="0" dirty="0"/>
              <a:t> of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persist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Alejandro Román, </a:t>
            </a:r>
            <a:r>
              <a:rPr lang="es-ES" dirty="0" err="1"/>
              <a:t>who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Project Manager, Álvaro Domínguez, </a:t>
            </a:r>
            <a:r>
              <a:rPr lang="es-ES" baseline="0" dirty="0" err="1"/>
              <a:t>the</a:t>
            </a:r>
            <a:r>
              <a:rPr lang="es-ES" baseline="0" dirty="0"/>
              <a:t> Business Manager…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software </a:t>
            </a:r>
            <a:r>
              <a:rPr lang="es-ES" baseline="0" dirty="0" err="1"/>
              <a:t>Engineers</a:t>
            </a:r>
            <a:r>
              <a:rPr lang="es-ES" baseline="0" dirty="0"/>
              <a:t>: Andrés Fernández, Alejandro Garrido…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Miguel Ángel</a:t>
            </a:r>
            <a:r>
              <a:rPr lang="es-ES" baseline="0" dirty="0"/>
              <a:t> Baños,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Jesús Sosa. </a:t>
            </a:r>
            <a:r>
              <a:rPr lang="es-ES" dirty="0" err="1"/>
              <a:t>These</a:t>
            </a:r>
            <a:r>
              <a:rPr lang="es-ES" dirty="0"/>
              <a:t> are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seven</a:t>
            </a:r>
            <a:r>
              <a:rPr lang="es-ES" dirty="0"/>
              <a:t> </a:t>
            </a:r>
            <a:r>
              <a:rPr lang="es-ES" dirty="0" err="1"/>
              <a:t>members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So,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sprints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focused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promoting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,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section</a:t>
            </a:r>
            <a:r>
              <a:rPr lang="es-ES" baseline="0" dirty="0"/>
              <a:t>, </a:t>
            </a:r>
            <a:r>
              <a:rPr lang="es-ES" baseline="0" dirty="0" err="1"/>
              <a:t>managing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transactions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fixing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get</a:t>
            </a:r>
            <a:r>
              <a:rPr lang="es-ES" baseline="0" dirty="0"/>
              <a:t>, and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filters</a:t>
            </a:r>
            <a:r>
              <a:rPr lang="es-ES" baseline="0" dirty="0"/>
              <a:t> and </a:t>
            </a:r>
            <a:r>
              <a:rPr lang="es-ES" baseline="0" dirty="0" err="1"/>
              <a:t>searching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list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So,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sprints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focused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promoting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,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section</a:t>
            </a:r>
            <a:r>
              <a:rPr lang="es-ES" baseline="0" dirty="0"/>
              <a:t>, </a:t>
            </a:r>
            <a:r>
              <a:rPr lang="es-ES" baseline="0" dirty="0" err="1"/>
              <a:t>managing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transactions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fixing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get</a:t>
            </a:r>
            <a:r>
              <a:rPr lang="es-ES" baseline="0" dirty="0"/>
              <a:t>, and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filters</a:t>
            </a:r>
            <a:r>
              <a:rPr lang="es-ES" baseline="0" dirty="0"/>
              <a:t> and </a:t>
            </a:r>
            <a:r>
              <a:rPr lang="es-ES" baseline="0" dirty="0" err="1"/>
              <a:t>searching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list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a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plataform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ClimbCode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a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and </a:t>
            </a:r>
            <a:r>
              <a:rPr lang="es-ES" baseline="0" dirty="0" err="1"/>
              <a:t>programming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in </a:t>
            </a:r>
            <a:r>
              <a:rPr lang="es-ES" baseline="0" dirty="0" err="1"/>
              <a:t>fact</a:t>
            </a:r>
            <a:r>
              <a:rPr lang="es-ES" baseline="0" dirty="0"/>
              <a:t>, a </a:t>
            </a:r>
            <a:r>
              <a:rPr lang="es-ES" baseline="0" dirty="0" err="1"/>
              <a:t>plataform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of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at </a:t>
            </a:r>
            <a:r>
              <a:rPr lang="es-ES" baseline="0" dirty="0" err="1" smtClean="0"/>
              <a:t>high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</a:t>
            </a:r>
            <a:r>
              <a:rPr lang="es-ES" baseline="0" dirty="0"/>
              <a:t>and </a:t>
            </a:r>
            <a:r>
              <a:rPr lang="es-ES" baseline="0" dirty="0" err="1"/>
              <a:t>academies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given</a:t>
            </a:r>
            <a:r>
              <a:rPr lang="es-ES" baseline="0" dirty="0"/>
              <a:t> as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/>
              <a:t>use </a:t>
            </a:r>
            <a:r>
              <a:rPr lang="es-ES" baseline="0" dirty="0" err="1"/>
              <a:t>programming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teach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/>
              <a:t>are </a:t>
            </a:r>
            <a:r>
              <a:rPr lang="es-ES" baseline="0" dirty="0" err="1"/>
              <a:t>nothing</a:t>
            </a:r>
            <a:r>
              <a:rPr lang="es-ES" baseline="0" dirty="0"/>
              <a:t> </a:t>
            </a:r>
            <a:r>
              <a:rPr lang="es-ES" baseline="0" dirty="0" err="1"/>
              <a:t>but</a:t>
            </a:r>
            <a:r>
              <a:rPr lang="es-ES" baseline="0" dirty="0"/>
              <a:t> a </a:t>
            </a:r>
            <a:r>
              <a:rPr lang="es-ES" baseline="0" dirty="0" err="1"/>
              <a:t>combination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 </a:t>
            </a:r>
            <a:r>
              <a:rPr lang="es-ES" baseline="0" dirty="0"/>
              <a:t>and </a:t>
            </a:r>
            <a:r>
              <a:rPr lang="es-ES" baseline="0" dirty="0" err="1"/>
              <a:t>coding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results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a new </a:t>
            </a:r>
            <a:r>
              <a:rPr lang="es-ES" baseline="0" dirty="0" err="1"/>
              <a:t>brand</a:t>
            </a:r>
            <a:r>
              <a:rPr lang="es-ES" baseline="0" dirty="0"/>
              <a:t> </a:t>
            </a:r>
            <a:r>
              <a:rPr lang="es-ES" baseline="0" dirty="0" err="1"/>
              <a:t>kind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principal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usuales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a </a:t>
            </a:r>
            <a:r>
              <a:rPr lang="es-ES" baseline="0" dirty="0" err="1"/>
              <a:t>way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, </a:t>
            </a:r>
            <a:r>
              <a:rPr lang="es-ES" baseline="0" dirty="0" err="1"/>
              <a:t>fulfilling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/>
              <a:t>ones</a:t>
            </a:r>
            <a:r>
              <a:rPr lang="es-ES" baseline="0" dirty="0"/>
              <a:t> in a new and </a:t>
            </a:r>
            <a:r>
              <a:rPr lang="es-ES" baseline="0" dirty="0" err="1"/>
              <a:t>interesting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let’s</a:t>
            </a:r>
            <a:r>
              <a:rPr lang="es-ES" baseline="0" dirty="0"/>
              <a:t> introduce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Alejandro Román, </a:t>
            </a:r>
            <a:r>
              <a:rPr lang="es-ES" dirty="0" err="1"/>
              <a:t>who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Project Manager, Álvaro Domínguez, </a:t>
            </a:r>
            <a:r>
              <a:rPr lang="es-ES" baseline="0" dirty="0" err="1"/>
              <a:t>the</a:t>
            </a:r>
            <a:r>
              <a:rPr lang="es-ES" baseline="0" dirty="0"/>
              <a:t> Business Manager…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2.png"/><Relationship Id="rId10" Type="http://schemas.openxmlformats.org/officeDocument/2006/relationships/image" Target="../media/image23.jpe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lvl="0" indent="0" algn="ctr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1236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Miguel Ángel Baños Carretón Software </a:t>
            </a:r>
            <a:r>
              <a:rPr lang="es-ES" sz="3000" dirty="0" err="1" smtClean="0"/>
              <a:t>Engineer</a:t>
            </a: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41404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4" y="443711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0567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MVP &amp; Business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3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01008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9" name="Picture 6" descr="http://www3.gobiernodecanarias.org/medusa/test/mediateca/ecoescuela/wp-content/uploads/sites/2/2013/11/14-Senal-de-prohibido-el-paso-700x7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9137"/>
            <a:ext cx="2699584" cy="26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MVP &amp; Business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678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MVP &amp; Business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/>
              <a:t> &amp; </a:t>
            </a:r>
            <a:r>
              <a:rPr lang="es-ES" sz="3400" dirty="0" err="1"/>
              <a:t>Teacher</a:t>
            </a:r>
            <a:r>
              <a:rPr lang="es-ES" sz="34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223" y="2422265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5" y="3573535"/>
            <a:ext cx="1372084" cy="13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5375884" y="4862567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9218" name="Picture 2" descr="C:\Users\ALVARO\Desktop\048-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35" y="2422265"/>
            <a:ext cx="3111518" cy="31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MVP &amp; Business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 smtClean="0"/>
              <a:t>Subjects</a:t>
            </a:r>
            <a:r>
              <a:rPr lang="es-ES" sz="3400" dirty="0" smtClean="0"/>
              <a:t> </a:t>
            </a:r>
            <a:r>
              <a:rPr lang="es-ES" sz="3400" dirty="0" err="1" smtClean="0"/>
              <a:t>covered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1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MVP &amp; Business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01345"/>
            <a:ext cx="4507368" cy="49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3600" dirty="0" smtClean="0"/>
              <a:t>Idea</a:t>
            </a:r>
          </a:p>
          <a:p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Workgroup</a:t>
            </a:r>
            <a:endParaRPr lang="es-ES" sz="3600" dirty="0" smtClean="0"/>
          </a:p>
          <a:p>
            <a:r>
              <a:rPr lang="es-ES" sz="3600" dirty="0" smtClean="0"/>
              <a:t>MVP &amp; Business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Technologies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smtClean="0"/>
              <a:t>Status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1132484"/>
            <a:ext cx="1776031" cy="17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726" y="525795"/>
            <a:ext cx="2317458" cy="18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766"/>
          <p:cNvSpPr/>
          <p:nvPr/>
        </p:nvSpPr>
        <p:spPr>
          <a:xfrm rot="4908871">
            <a:off x="2855889" y="3411489"/>
            <a:ext cx="1069344" cy="1830244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34" name="Picture 5" descr="C:\Users\ALVARO\Desktop\índic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3293672"/>
            <a:ext cx="1919299" cy="190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432754" y="62462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r>
              <a:rPr lang="es-ES" sz="4000" dirty="0"/>
              <a:t>0</a:t>
            </a:r>
            <a:endParaRPr lang="es-ES" sz="4000" dirty="0"/>
          </a:p>
        </p:txBody>
      </p:sp>
      <p:sp>
        <p:nvSpPr>
          <p:cNvPr id="29" name="Shape 733"/>
          <p:cNvSpPr/>
          <p:nvPr/>
        </p:nvSpPr>
        <p:spPr>
          <a:xfrm>
            <a:off x="7639767" y="3767041"/>
            <a:ext cx="1440034" cy="1382378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050" name="Picture 2" descr="C:\Users\ALVARO\Desktop\índice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67092"/>
            <a:ext cx="2999149" cy="158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carg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31" y="1591726"/>
            <a:ext cx="1567577" cy="15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23728" y="148478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b="0" dirty="0" err="1">
                <a:latin typeface="Sniglet" charset="0"/>
              </a:rPr>
              <a:t>How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much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11" y="2564904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MVP &amp; Business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1617103" y="162880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</a:t>
            </a:r>
            <a:r>
              <a:rPr lang="en" sz="4000" dirty="0" smtClean="0"/>
              <a:t>€16K</a:t>
            </a:r>
          </a:p>
          <a:p>
            <a:pPr algn="ctr"/>
            <a:r>
              <a:rPr lang="en" sz="4000" dirty="0" smtClean="0"/>
              <a:t>(Salaries)</a:t>
            </a:r>
            <a:r>
              <a:rPr lang="en" sz="4000" dirty="0" smtClean="0"/>
              <a:t> </a:t>
            </a:r>
            <a:endParaRPr lang="en" sz="4000" dirty="0"/>
          </a:p>
        </p:txBody>
      </p:sp>
      <p:grpSp>
        <p:nvGrpSpPr>
          <p:cNvPr id="8" name="Shape 631"/>
          <p:cNvGrpSpPr/>
          <p:nvPr/>
        </p:nvGrpSpPr>
        <p:grpSpPr>
          <a:xfrm>
            <a:off x="2987824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1763688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</a:t>
            </a:r>
            <a:r>
              <a:rPr lang="en" sz="4000" dirty="0" smtClean="0"/>
              <a:t>€4,75K</a:t>
            </a:r>
          </a:p>
          <a:p>
            <a:pPr algn="ctr"/>
            <a:r>
              <a:rPr lang="en" sz="4000" dirty="0" smtClean="0"/>
              <a:t>(Co-working, hosting)</a:t>
            </a:r>
            <a:endParaRPr lang="en" sz="40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61967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smtClean="0"/>
              <a:t>Marketing: </a:t>
            </a:r>
            <a:r>
              <a:rPr lang="es-ES" sz="4000" dirty="0" smtClean="0"/>
              <a:t>€4K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MVP &amp; Business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7504" y="2832400"/>
            <a:ext cx="91440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000" dirty="0" smtClean="0"/>
              <a:t>€25K + €4K </a:t>
            </a:r>
            <a:r>
              <a:rPr lang="en" sz="5000" dirty="0"/>
              <a:t>= </a:t>
            </a:r>
            <a:r>
              <a:rPr lang="en" sz="5000" dirty="0" smtClean="0"/>
              <a:t>€29K </a:t>
            </a:r>
            <a:endParaRPr lang="en" sz="5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Is it profitable?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  <p:sp>
        <p:nvSpPr>
          <p:cNvPr id="9" name="Shape 781"/>
          <p:cNvSpPr/>
          <p:nvPr/>
        </p:nvSpPr>
        <p:spPr>
          <a:xfrm>
            <a:off x="3097826" y="2996952"/>
            <a:ext cx="3096344" cy="2845722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5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MVP &amp; Business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4" y="1916832"/>
            <a:ext cx="3149822" cy="31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783665" y="532322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5200" dirty="0" err="1"/>
              <a:t>Schools</a:t>
            </a:r>
            <a:r>
              <a:rPr lang="es-ES" sz="5200" dirty="0"/>
              <a:t> </a:t>
            </a:r>
            <a:r>
              <a:rPr lang="es-ES" sz="5200" dirty="0" err="1" smtClean="0"/>
              <a:t>buy</a:t>
            </a:r>
            <a:r>
              <a:rPr lang="es-ES" sz="5200" dirty="0" smtClean="0"/>
              <a:t> </a:t>
            </a:r>
            <a:r>
              <a:rPr lang="es-ES" sz="5200" dirty="0" err="1"/>
              <a:t>licenses</a:t>
            </a:r>
            <a:endParaRPr lang="es-ES" sz="5200" dirty="0"/>
          </a:p>
        </p:txBody>
      </p:sp>
      <p:pic>
        <p:nvPicPr>
          <p:cNvPr id="3075" name="Picture 3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5" y="1916832"/>
            <a:ext cx="2586726" cy="34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VARO\Desktop\Ro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088519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9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MVP &amp; Business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0" y="1916832"/>
            <a:ext cx="2861729" cy="28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085201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/>
              <a:t>Schools</a:t>
            </a:r>
            <a:r>
              <a:rPr lang="es-ES" sz="4600" dirty="0"/>
              <a:t> </a:t>
            </a:r>
            <a:r>
              <a:rPr lang="es-ES" sz="4600" dirty="0" err="1" smtClean="0"/>
              <a:t>buy</a:t>
            </a:r>
            <a:r>
              <a:rPr lang="es-ES" sz="4600" dirty="0" smtClean="0"/>
              <a:t> </a:t>
            </a:r>
            <a:r>
              <a:rPr lang="es-ES" sz="4600" dirty="0" err="1" smtClean="0"/>
              <a:t>exercises</a:t>
            </a:r>
            <a:endParaRPr lang="es-ES" sz="4600" dirty="0"/>
          </a:p>
        </p:txBody>
      </p:sp>
      <p:pic>
        <p:nvPicPr>
          <p:cNvPr id="10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24" y="2060849"/>
            <a:ext cx="1767810" cy="17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17" y="3162801"/>
            <a:ext cx="1422053" cy="14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5651573" y="4163119"/>
            <a:ext cx="3195244" cy="94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9003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9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86" y="3705502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MVP &amp; Business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98317"/>
            <a:ext cx="2623423" cy="262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Programad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42" y="3208512"/>
            <a:ext cx="2124150" cy="20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50324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 smtClean="0"/>
              <a:t>Programmer</a:t>
            </a:r>
            <a:r>
              <a:rPr lang="es-ES" sz="4600" dirty="0" smtClean="0"/>
              <a:t> </a:t>
            </a:r>
            <a:r>
              <a:rPr lang="es-ES" sz="4600" dirty="0" err="1" smtClean="0"/>
              <a:t>gets</a:t>
            </a:r>
            <a:r>
              <a:rPr lang="es-ES" sz="4600" dirty="0" smtClean="0"/>
              <a:t> </a:t>
            </a:r>
            <a:r>
              <a:rPr lang="es-ES" sz="4600" dirty="0" err="1" smtClean="0"/>
              <a:t>money</a:t>
            </a:r>
            <a:endParaRPr lang="es-ES" sz="4600" dirty="0"/>
          </a:p>
        </p:txBody>
      </p:sp>
      <p:sp>
        <p:nvSpPr>
          <p:cNvPr id="1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4860032" y="2065312"/>
            <a:ext cx="4772248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/>
              <a:t> </a:t>
            </a:r>
            <a:r>
              <a:rPr lang="es-ES" sz="4600" dirty="0" err="1" smtClean="0"/>
              <a:t>ClimbCode</a:t>
            </a:r>
            <a:endParaRPr lang="es-ES" sz="4600" dirty="0"/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9831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3602846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  <p:sp>
        <p:nvSpPr>
          <p:cNvPr id="22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2176128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96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MVP &amp; Business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r>
              <a:rPr lang="es-ES" sz="4000" dirty="0"/>
              <a:t>8</a:t>
            </a:r>
            <a:endParaRPr lang="es-ES" sz="4000" dirty="0"/>
          </a:p>
        </p:txBody>
      </p:sp>
      <p:pic>
        <p:nvPicPr>
          <p:cNvPr id="2050" name="Picture 2" descr="C:\Users\ALVARO\Desktop\paypal_PNG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7016632" cy="18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3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MVP &amp; Business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65634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Technology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Technology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936229"/>
            <a:ext cx="4676775" cy="2428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383326"/>
            <a:ext cx="4793794" cy="2029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44" y="4727886"/>
            <a:ext cx="2045295" cy="20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postgresq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2236937" cy="230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Technology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Technology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992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Status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7584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50%</a:t>
            </a:r>
            <a:endParaRPr lang="en" sz="4000" dirty="0"/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2020692" y="5340779"/>
            <a:ext cx="5102613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Budgeted: </a:t>
            </a:r>
            <a:r>
              <a:rPr lang="en" sz="4000" dirty="0" smtClean="0"/>
              <a:t>€18%, 19% h</a:t>
            </a:r>
            <a:endParaRPr lang="en" sz="4000" dirty="0"/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271626" y="4694566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Current: </a:t>
            </a:r>
            <a:r>
              <a:rPr lang="en" sz="4000" dirty="0" smtClean="0"/>
              <a:t>€16%, 19% h</a:t>
            </a:r>
            <a:endParaRPr lang="en" sz="4000" dirty="0"/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434193" y="3800475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€4,7K</a:t>
            </a:r>
            <a:endParaRPr lang="en" sz="4000" dirty="0"/>
          </a:p>
        </p:txBody>
      </p:sp>
      <p:pic>
        <p:nvPicPr>
          <p:cNvPr id="1038" name="Picture 14" descr="C:\Users\ALVARO\Downloads\BarraProgreso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7525"/>
            <a:ext cx="9143999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hape 625"/>
          <p:cNvSpPr txBox="1">
            <a:spLocks/>
          </p:cNvSpPr>
          <p:nvPr/>
        </p:nvSpPr>
        <p:spPr>
          <a:xfrm>
            <a:off x="7188561" y="3794033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€29K</a:t>
            </a:r>
            <a:endParaRPr lang="en" sz="4000" dirty="0"/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51975" y="4291266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211 h</a:t>
            </a:r>
            <a:endParaRPr lang="en" sz="4000" dirty="0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7149013" y="4291266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30002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sp>
        <p:nvSpPr>
          <p:cNvPr id="5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4009495" y="2412896"/>
            <a:ext cx="1345876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</a:t>
            </a:r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2786398" y="6071542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Expected: </a:t>
            </a:r>
            <a:r>
              <a:rPr lang="en" sz="4000" dirty="0"/>
              <a:t>1</a:t>
            </a:r>
            <a:r>
              <a:rPr lang="en" sz="4000" dirty="0" smtClean="0"/>
              <a:t>00%</a:t>
            </a:r>
            <a:endParaRPr lang="en" sz="4000" dirty="0"/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793431" y="5366901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Best: 50%</a:t>
            </a:r>
            <a:endParaRPr lang="en" sz="4000" dirty="0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-84380" y="2420888"/>
            <a:ext cx="90151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213022" y="3761943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€</a:t>
            </a:r>
            <a:r>
              <a:rPr lang="en" sz="4000" dirty="0" smtClean="0"/>
              <a:t>29K</a:t>
            </a:r>
            <a:endParaRPr lang="en" sz="4000" dirty="0" smtClean="0"/>
          </a:p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  <p:pic>
        <p:nvPicPr>
          <p:cNvPr id="4098" name="Picture 2" descr="C:\Users\ALVARO\Downloads\BarraOptimis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3238"/>
            <a:ext cx="91440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716691" y="3814763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€14,5K</a:t>
            </a:r>
            <a:endParaRPr lang="en" sz="4000" dirty="0" smtClean="0"/>
          </a:p>
          <a:p>
            <a:pPr algn="ctr"/>
            <a:r>
              <a:rPr lang="en" sz="4000" dirty="0" smtClean="0"/>
              <a:t>560 h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122077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2</a:t>
            </a:r>
            <a:r>
              <a:rPr lang="en" sz="4000" dirty="0" smtClean="0"/>
              <a:t>00%</a:t>
            </a:r>
            <a:endParaRPr lang="en" sz="4000" dirty="0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4009495" y="2412896"/>
            <a:ext cx="1345876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786398" y="6071542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Worst: 200%</a:t>
            </a:r>
            <a:endParaRPr lang="en" sz="4000" dirty="0"/>
          </a:p>
        </p:txBody>
      </p:sp>
      <p:sp>
        <p:nvSpPr>
          <p:cNvPr id="10" name="Shape 625"/>
          <p:cNvSpPr txBox="1">
            <a:spLocks/>
          </p:cNvSpPr>
          <p:nvPr/>
        </p:nvSpPr>
        <p:spPr>
          <a:xfrm>
            <a:off x="2793431" y="5366901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Expected: 100%</a:t>
            </a:r>
            <a:endParaRPr lang="en" sz="40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3566655" y="3800475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€29K</a:t>
            </a:r>
            <a:endParaRPr lang="en" sz="4000" dirty="0" smtClean="0"/>
          </a:p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  <p:pic>
        <p:nvPicPr>
          <p:cNvPr id="3074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9144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149012" y="3723361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€58K</a:t>
            </a:r>
            <a:endParaRPr lang="en" sz="4000" dirty="0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7136595" y="4252899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2240h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-84380" y="2420888"/>
            <a:ext cx="90151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129489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29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539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</a:t>
            </a:r>
            <a:r>
              <a:rPr lang="es-ES" sz="4000" dirty="0"/>
              <a:t>0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3893" y="414908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     Project </a:t>
            </a:r>
            <a:r>
              <a:rPr lang="es-ES" sz="3000" dirty="0" smtClean="0"/>
              <a:t>Manager</a:t>
            </a:r>
            <a:endParaRPr lang="es-ES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5736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lvl="0" indent="0" algn="ctr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84801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Miguel Ángel Baños Carretón Software </a:t>
            </a:r>
            <a:r>
              <a:rPr lang="es-ES" sz="3000" dirty="0" err="1" smtClean="0"/>
              <a:t>Engineer</a:t>
            </a:r>
            <a:endParaRPr lang="es-ES" dirty="0"/>
          </a:p>
        </p:txBody>
      </p:sp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405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86409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44</a:t>
            </a:r>
            <a:endParaRPr lang="es-ES" sz="40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4" y="443711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96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2821705" cy="28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839" y="2287726"/>
            <a:ext cx="2016225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023" y="3862625"/>
            <a:ext cx="1679857" cy="167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1043608" y="5273795"/>
            <a:ext cx="3941423" cy="98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721" y="4226965"/>
            <a:ext cx="2631035" cy="263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684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Status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628800"/>
            <a:ext cx="2821705" cy="282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839" y="2287726"/>
            <a:ext cx="2016225" cy="201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023" y="3862625"/>
            <a:ext cx="1679857" cy="167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1043608" y="5273795"/>
            <a:ext cx="3941423" cy="98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721" y="4226965"/>
            <a:ext cx="2631035" cy="263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613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539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  <a:endParaRPr lang="es-ES" sz="4000" dirty="0"/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148064" y="2922660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21" name="Shape 768"/>
          <p:cNvSpPr/>
          <p:nvPr/>
        </p:nvSpPr>
        <p:spPr>
          <a:xfrm>
            <a:off x="451386" y="270892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/>
              <a:t>+</a:t>
            </a:r>
          </a:p>
        </p:txBody>
      </p:sp>
      <p:sp>
        <p:nvSpPr>
          <p:cNvPr id="16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  <a:endParaRPr lang="es-ES" sz="4000" dirty="0"/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caa847b4-3789-4be3-86d4-8accf29d21b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3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7" y="2961887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32639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13" y="16063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87" y="33767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625"/>
          <p:cNvSpPr txBox="1">
            <a:spLocks/>
          </p:cNvSpPr>
          <p:nvPr/>
        </p:nvSpPr>
        <p:spPr>
          <a:xfrm>
            <a:off x="5904148" y="50851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sp>
        <p:nvSpPr>
          <p:cNvPr id="7" name="AutoShape 6" descr="[Foto]"/>
          <p:cNvSpPr>
            <a:spLocks noChangeAspect="1" noChangeArrowheads="1"/>
          </p:cNvSpPr>
          <p:nvPr/>
        </p:nvSpPr>
        <p:spPr bwMode="auto">
          <a:xfrm>
            <a:off x="155575" y="-1165225"/>
            <a:ext cx="2476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52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9</a:t>
            </a:r>
            <a:endParaRPr lang="es-ES" sz="40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-108520" y="4060603"/>
            <a:ext cx="5184576" cy="116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     Project </a:t>
            </a:r>
            <a:r>
              <a:rPr lang="es-ES" sz="3000" dirty="0" smtClean="0"/>
              <a:t>Manager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96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2271</Words>
  <Application>Microsoft Office PowerPoint</Application>
  <PresentationFormat>Presentación en pantalla (4:3)</PresentationFormat>
  <Paragraphs>254</Paragraphs>
  <Slides>47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1" baseType="lpstr">
      <vt:lpstr>Arial</vt:lpstr>
      <vt:lpstr>Sniglet</vt:lpstr>
      <vt:lpstr>Dosis</vt:lpstr>
      <vt:lpstr>Friar template</vt:lpstr>
      <vt:lpstr>ClimbCode</vt:lpstr>
      <vt:lpstr>Our Path Today</vt:lpstr>
      <vt:lpstr>Idea</vt:lpstr>
      <vt:lpstr>Presentación de PowerPoint</vt:lpstr>
      <vt:lpstr>Presentación de PowerPoint</vt:lpstr>
      <vt:lpstr>Idea</vt:lpstr>
      <vt:lpstr>Idea</vt:lpstr>
      <vt:lpstr>The Workgroup</vt:lpstr>
      <vt:lpstr>The Workgroup</vt:lpstr>
      <vt:lpstr>The Workgroup</vt:lpstr>
      <vt:lpstr>The Workgroup</vt:lpstr>
      <vt:lpstr>The Workgroup</vt:lpstr>
      <vt:lpstr>MVP &amp; Business</vt:lpstr>
      <vt:lpstr>Presentación de PowerPoint</vt:lpstr>
      <vt:lpstr>Presentación de PowerPoint</vt:lpstr>
      <vt:lpstr>MVP &amp; Business</vt:lpstr>
      <vt:lpstr>MVP &amp; Business</vt:lpstr>
      <vt:lpstr>MVP &amp; Business</vt:lpstr>
      <vt:lpstr>MVP &amp; Business</vt:lpstr>
      <vt:lpstr>Presentación de PowerPoint</vt:lpstr>
      <vt:lpstr>Presentación de PowerPoint</vt:lpstr>
      <vt:lpstr>MVP &amp; Business</vt:lpstr>
      <vt:lpstr>MVP &amp; Business</vt:lpstr>
      <vt:lpstr>Presentación de PowerPoint</vt:lpstr>
      <vt:lpstr>MVP &amp; Business</vt:lpstr>
      <vt:lpstr>MVP &amp; Business</vt:lpstr>
      <vt:lpstr>MVP &amp; Business</vt:lpstr>
      <vt:lpstr>MVP &amp; Business</vt:lpstr>
      <vt:lpstr>MVP &amp; Business</vt:lpstr>
      <vt:lpstr>Technology</vt:lpstr>
      <vt:lpstr>Technology</vt:lpstr>
      <vt:lpstr>Technology</vt:lpstr>
      <vt:lpstr>Technology</vt:lpstr>
      <vt:lpstr>Status</vt:lpstr>
      <vt:lpstr>Status</vt:lpstr>
      <vt:lpstr>Status</vt:lpstr>
      <vt:lpstr>Status</vt:lpstr>
      <vt:lpstr>Status</vt:lpstr>
      <vt:lpstr>Status</vt:lpstr>
      <vt:lpstr>Status</vt:lpstr>
      <vt:lpstr>Status</vt:lpstr>
      <vt:lpstr>Status</vt:lpstr>
      <vt:lpstr>Status</vt:lpstr>
      <vt:lpstr>Status</vt:lpstr>
      <vt:lpstr>Status</vt:lpstr>
      <vt:lpstr>Status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159</cp:revision>
  <dcterms:modified xsi:type="dcterms:W3CDTF">2018-03-13T17:56:09Z</dcterms:modified>
</cp:coreProperties>
</file>